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9" r:id="rId9"/>
    <p:sldId id="263" r:id="rId10"/>
    <p:sldId id="264" r:id="rId11"/>
    <p:sldId id="265" r:id="rId12"/>
    <p:sldId id="267" r:id="rId13"/>
    <p:sldId id="268" r:id="rId14"/>
    <p:sldId id="266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00"/>
    <a:srgbClr val="009900"/>
    <a:srgbClr val="333333"/>
    <a:srgbClr val="808080"/>
    <a:srgbClr val="5F5F5F"/>
    <a:srgbClr val="E4B49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84" autoAdjust="0"/>
    <p:restoredTop sz="90929"/>
  </p:normalViewPr>
  <p:slideViewPr>
    <p:cSldViewPr>
      <p:cViewPr varScale="1">
        <p:scale>
          <a:sx n="91" d="100"/>
          <a:sy n="91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6" name="Picture 94" descr="D:\My Documents\My Webs\soniacoleman\PowerPoint Templates\Templates4\Crumples\crumple_title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57338"/>
            <a:ext cx="6172200" cy="2024062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447800"/>
            <a:ext cx="6096000" cy="1879600"/>
          </a:xfrm>
        </p:spPr>
        <p:txBody>
          <a:bodyPr anchor="b"/>
          <a:lstStyle>
            <a:lvl1pPr>
              <a:lnSpc>
                <a:spcPct val="95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82750" y="4076700"/>
            <a:ext cx="5861050" cy="12573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334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34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5146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0"/>
            <a:ext cx="3810000" cy="3581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334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514600"/>
            <a:ext cx="7772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4" name="FormatShape" descr="\\Catalpa\standdsk\Mirrors\Ofc97Adm\Clipart\Photos\SPORTS\SKIING.JPG" hidden="1"/>
          <p:cNvSpPr>
            <a:spLocks noChangeArrowheads="1"/>
          </p:cNvSpPr>
          <p:nvPr/>
        </p:nvSpPr>
        <p:spPr bwMode="auto">
          <a:xfrm>
            <a:off x="-1333500" y="1701800"/>
            <a:ext cx="1181100" cy="825500"/>
          </a:xfrm>
          <a:prstGeom prst="rect">
            <a:avLst/>
          </a:prstGeom>
          <a:noFill/>
          <a:ln w="101600" cmpd="thinThick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Requirements and Design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82750" y="4076700"/>
            <a:ext cx="5861050" cy="1866900"/>
          </a:xfrm>
        </p:spPr>
        <p:txBody>
          <a:bodyPr/>
          <a:lstStyle/>
          <a:p>
            <a:r>
              <a:rPr lang="en-US" dirty="0" smtClean="0"/>
              <a:t>A Viewpoint Framework</a:t>
            </a:r>
          </a:p>
          <a:p>
            <a:endParaRPr lang="en-US" dirty="0" smtClean="0"/>
          </a:p>
          <a:p>
            <a:r>
              <a:rPr lang="en-US" sz="1600" dirty="0" smtClean="0"/>
              <a:t>Based on the Reference Model of Open Distributed Processing (RM-ODP)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724400"/>
          </a:xfrm>
        </p:spPr>
        <p:txBody>
          <a:bodyPr/>
          <a:lstStyle/>
          <a:p>
            <a:r>
              <a:rPr lang="en-US" dirty="0" smtClean="0"/>
              <a:t>Contains greater detail about the inner structure of the software.</a:t>
            </a:r>
          </a:p>
          <a:p>
            <a:r>
              <a:rPr lang="en-US" dirty="0" smtClean="0"/>
              <a:t>Written iteratively as coding progresses.</a:t>
            </a:r>
          </a:p>
          <a:p>
            <a:pPr lvl="1"/>
            <a:r>
              <a:rPr lang="en-US" dirty="0" smtClean="0"/>
              <a:t>Design.</a:t>
            </a:r>
          </a:p>
          <a:p>
            <a:pPr lvl="1"/>
            <a:r>
              <a:rPr lang="en-US" dirty="0" smtClean="0"/>
              <a:t>Code.</a:t>
            </a:r>
          </a:p>
          <a:p>
            <a:pPr lvl="1"/>
            <a:r>
              <a:rPr lang="en-US" dirty="0" smtClean="0"/>
              <a:t>Unit Test.</a:t>
            </a:r>
          </a:p>
          <a:p>
            <a:pPr lvl="1"/>
            <a:r>
              <a:rPr lang="en-US" dirty="0" smtClean="0"/>
              <a:t>Refine Design.</a:t>
            </a:r>
          </a:p>
          <a:p>
            <a:r>
              <a:rPr lang="en-US" dirty="0" smtClean="0"/>
              <a:t>Only completed after the software is done.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953000"/>
          </a:xfrm>
        </p:spPr>
        <p:txBody>
          <a:bodyPr/>
          <a:lstStyle/>
          <a:p>
            <a:r>
              <a:rPr lang="en-US" sz="2800" dirty="0" smtClean="0"/>
              <a:t>Focuses on the </a:t>
            </a:r>
            <a:r>
              <a:rPr lang="en-US" sz="2800" b="1" u="sng" dirty="0" smtClean="0"/>
              <a:t>Machine Domain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Example: Use MS </a:t>
            </a:r>
            <a:r>
              <a:rPr lang="en-US" sz="2400" dirty="0" err="1" smtClean="0"/>
              <a:t>SqlServer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Example: Use an Apache Web Server.</a:t>
            </a:r>
          </a:p>
          <a:p>
            <a:r>
              <a:rPr lang="en-US" sz="2800" dirty="0" smtClean="0"/>
              <a:t>Start while doing the Enterprise View.</a:t>
            </a:r>
          </a:p>
          <a:p>
            <a:pPr lvl="1"/>
            <a:r>
              <a:rPr lang="en-US" sz="2400" dirty="0" smtClean="0"/>
              <a:t>Allows technology to be bought during development.</a:t>
            </a:r>
          </a:p>
          <a:p>
            <a:r>
              <a:rPr lang="en-US" sz="2800" dirty="0" smtClean="0"/>
              <a:t>Include any needs for installation and maintenance.</a:t>
            </a:r>
          </a:p>
          <a:p>
            <a:r>
              <a:rPr lang="en-US" sz="2800" dirty="0" smtClean="0"/>
              <a:t>If you know in advance, include the programming language.</a:t>
            </a:r>
          </a:p>
          <a:p>
            <a:pPr lvl="1"/>
            <a:r>
              <a:rPr lang="en-US" sz="2400" dirty="0" smtClean="0"/>
              <a:t>Example: Java and PHP if web-based.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sz="2800" dirty="0" smtClean="0"/>
              <a:t>This class presents requirements at the Enterprise view.</a:t>
            </a:r>
          </a:p>
          <a:p>
            <a:r>
              <a:rPr lang="en-US" sz="2800" dirty="0" smtClean="0"/>
              <a:t>Projects will require:</a:t>
            </a:r>
          </a:p>
          <a:p>
            <a:pPr lvl="1"/>
            <a:r>
              <a:rPr lang="en-US" sz="2400" dirty="0" smtClean="0"/>
              <a:t>Creating the Information View as a database schema (such as an Entity-Relationship Diagram).</a:t>
            </a:r>
          </a:p>
          <a:p>
            <a:pPr lvl="1"/>
            <a:r>
              <a:rPr lang="en-US" sz="2400" dirty="0" smtClean="0"/>
              <a:t>Creating the Computational View in the form of database queries and </a:t>
            </a:r>
            <a:r>
              <a:rPr lang="en-US" sz="2400" dirty="0" err="1" smtClean="0"/>
              <a:t>webforms</a:t>
            </a:r>
            <a:r>
              <a:rPr lang="en-US" sz="2400" dirty="0" smtClean="0"/>
              <a:t> for database access.</a:t>
            </a:r>
          </a:p>
          <a:p>
            <a:pPr lvl="1"/>
            <a:r>
              <a:rPr lang="en-US" sz="2400" dirty="0" smtClean="0"/>
              <a:t>Creating the Engineering View for </a:t>
            </a:r>
            <a:r>
              <a:rPr lang="en-US" sz="2400" dirty="0" err="1" smtClean="0"/>
              <a:t>webforms</a:t>
            </a:r>
            <a:r>
              <a:rPr lang="en-US" sz="2400" dirty="0" smtClean="0"/>
              <a:t> that access the database via PHP scripts.</a:t>
            </a:r>
          </a:p>
          <a:p>
            <a:r>
              <a:rPr lang="en-US" sz="2800" dirty="0" smtClean="0"/>
              <a:t>Technology level is MySQL and PHP.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4055247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Application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dirty="0"/>
              <a:t>Select a data-dense topic of interest to you </a:t>
            </a:r>
            <a:r>
              <a:rPr lang="en-US" dirty="0" smtClean="0"/>
              <a:t>(like your music library). </a:t>
            </a:r>
          </a:p>
          <a:p>
            <a:r>
              <a:rPr lang="en-US" dirty="0" smtClean="0"/>
              <a:t>Identify the information to be stored.</a:t>
            </a:r>
          </a:p>
          <a:p>
            <a:r>
              <a:rPr lang="en-US" dirty="0" smtClean="0"/>
              <a:t>Identify the Use Cases.</a:t>
            </a:r>
            <a:endParaRPr lang="en-US" dirty="0"/>
          </a:p>
          <a:p>
            <a:r>
              <a:rPr lang="en-US" dirty="0" smtClean="0"/>
              <a:t>Create a </a:t>
            </a:r>
            <a:r>
              <a:rPr lang="en-US" dirty="0"/>
              <a:t>single table </a:t>
            </a:r>
            <a:r>
              <a:rPr lang="en-US" dirty="0" smtClean="0"/>
              <a:t>schema.</a:t>
            </a:r>
          </a:p>
        </p:txBody>
      </p:sp>
    </p:spTree>
    <p:extLst>
      <p:ext uri="{BB962C8B-B14F-4D97-AF65-F5344CB8AC3E}">
        <p14:creationId xmlns="" xmlns:p14="http://schemas.microsoft.com/office/powerpoint/2010/main" val="817916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495800"/>
          </a:xfrm>
        </p:spPr>
        <p:txBody>
          <a:bodyPr/>
          <a:lstStyle/>
          <a:p>
            <a:r>
              <a:rPr lang="en-US" sz="2400" dirty="0" smtClean="0"/>
              <a:t>Cockburn, Alistair. </a:t>
            </a:r>
            <a:r>
              <a:rPr lang="en-US" sz="2400" b="1" u="sng" dirty="0" smtClean="0"/>
              <a:t>Writing Effective Use Cases</a:t>
            </a:r>
            <a:r>
              <a:rPr lang="en-US" sz="2400" dirty="0" smtClean="0"/>
              <a:t>. Addison-Wesley. 2001.</a:t>
            </a:r>
          </a:p>
          <a:p>
            <a:r>
              <a:rPr lang="en-US" sz="2400" dirty="0" err="1" smtClean="0"/>
              <a:t>Scholtes</a:t>
            </a:r>
            <a:r>
              <a:rPr lang="en-US" sz="2400" dirty="0" smtClean="0"/>
              <a:t>, Peter R. </a:t>
            </a:r>
            <a:r>
              <a:rPr lang="en-US" sz="2400" b="1" u="sng" dirty="0" smtClean="0"/>
              <a:t>The Leader’s Handbook</a:t>
            </a:r>
            <a:r>
              <a:rPr lang="en-US" sz="2400" dirty="0" smtClean="0"/>
              <a:t>. McGraw-Hill. 1998.</a:t>
            </a:r>
          </a:p>
          <a:p>
            <a:r>
              <a:rPr lang="en-US" sz="2400" dirty="0" smtClean="0"/>
              <a:t>Whitten, </a:t>
            </a:r>
            <a:r>
              <a:rPr lang="en-US" sz="2400" dirty="0" err="1" smtClean="0"/>
              <a:t>Bently</a:t>
            </a:r>
            <a:r>
              <a:rPr lang="en-US" sz="2400" dirty="0" smtClean="0"/>
              <a:t>, &amp; </a:t>
            </a:r>
            <a:r>
              <a:rPr lang="en-US" sz="2400" dirty="0" err="1" smtClean="0"/>
              <a:t>Dittman</a:t>
            </a:r>
            <a:r>
              <a:rPr lang="en-US" sz="2400" dirty="0" smtClean="0"/>
              <a:t>. </a:t>
            </a:r>
            <a:r>
              <a:rPr lang="en-US" sz="2400" b="1" u="sng" dirty="0" smtClean="0"/>
              <a:t>Systems Analysis and Design Methods. </a:t>
            </a:r>
            <a:r>
              <a:rPr lang="en-US" sz="2400" dirty="0" smtClean="0"/>
              <a:t>5th Edition. McGraw-Hill. 2001.</a:t>
            </a:r>
          </a:p>
          <a:p>
            <a:r>
              <a:rPr lang="en-US" sz="2400" dirty="0" smtClean="0"/>
              <a:t>Putnam, Janis R. </a:t>
            </a:r>
            <a:r>
              <a:rPr lang="en-US" sz="2400" b="1" u="sng" dirty="0" smtClean="0"/>
              <a:t>Architecting with RM-ODP</a:t>
            </a:r>
            <a:r>
              <a:rPr lang="en-US" sz="2400" dirty="0" smtClean="0"/>
              <a:t>. Prentice Hall. 2001.</a:t>
            </a:r>
          </a:p>
          <a:p>
            <a:r>
              <a:rPr lang="en-US" sz="2400" dirty="0" err="1" smtClean="0"/>
              <a:t>Podeswa</a:t>
            </a:r>
            <a:r>
              <a:rPr lang="en-US" sz="2400" dirty="0" smtClean="0"/>
              <a:t>, Howard. </a:t>
            </a:r>
            <a:r>
              <a:rPr lang="en-US" sz="2400" b="1" u="sng" dirty="0" smtClean="0"/>
              <a:t>The Business Analyst’s Handbook</a:t>
            </a:r>
            <a:r>
              <a:rPr lang="en-US" sz="2400" dirty="0" smtClean="0"/>
              <a:t>. Course Technology </a:t>
            </a:r>
            <a:r>
              <a:rPr lang="en-US" sz="2400" dirty="0" err="1" smtClean="0"/>
              <a:t>Cengage</a:t>
            </a:r>
            <a:r>
              <a:rPr lang="en-US" sz="2400" dirty="0" smtClean="0"/>
              <a:t> Learning. 2008.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Levels of Viewing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724400"/>
          </a:xfrm>
        </p:spPr>
        <p:txBody>
          <a:bodyPr/>
          <a:lstStyle/>
          <a:p>
            <a:r>
              <a:rPr lang="en-US" b="1" u="sng" dirty="0" smtClean="0"/>
              <a:t>Enterprise</a:t>
            </a:r>
            <a:r>
              <a:rPr lang="en-US" dirty="0" smtClean="0"/>
              <a:t> – the business purpose.</a:t>
            </a:r>
          </a:p>
          <a:p>
            <a:r>
              <a:rPr lang="en-US" b="1" u="sng" dirty="0" smtClean="0"/>
              <a:t>Information</a:t>
            </a:r>
            <a:r>
              <a:rPr lang="en-US" dirty="0" smtClean="0"/>
              <a:t> – Outputs and Inputs.</a:t>
            </a:r>
          </a:p>
          <a:p>
            <a:pPr lvl="1"/>
            <a:r>
              <a:rPr lang="en-US" dirty="0" smtClean="0"/>
              <a:t>What Outputs are needed?</a:t>
            </a:r>
          </a:p>
          <a:p>
            <a:pPr lvl="1"/>
            <a:r>
              <a:rPr lang="en-US" dirty="0" smtClean="0"/>
              <a:t>What Inputs currently exist?</a:t>
            </a:r>
          </a:p>
          <a:p>
            <a:r>
              <a:rPr lang="en-US" b="1" u="sng" dirty="0" smtClean="0"/>
              <a:t>Computational</a:t>
            </a:r>
            <a:r>
              <a:rPr lang="en-US" dirty="0" smtClean="0"/>
              <a:t> – Algorithms.</a:t>
            </a:r>
          </a:p>
          <a:p>
            <a:r>
              <a:rPr lang="en-US" b="1" u="sng" dirty="0" smtClean="0"/>
              <a:t>Engineering</a:t>
            </a:r>
            <a:r>
              <a:rPr lang="en-US" dirty="0" smtClean="0"/>
              <a:t> – System architecture.</a:t>
            </a:r>
          </a:p>
          <a:p>
            <a:r>
              <a:rPr lang="en-US" b="1" u="sng" dirty="0" smtClean="0"/>
              <a:t>Technology</a:t>
            </a:r>
            <a:r>
              <a:rPr lang="en-US" dirty="0" smtClean="0"/>
              <a:t> – Hardware choices.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114800"/>
            <a:ext cx="7772400" cy="2209800"/>
          </a:xfrm>
        </p:spPr>
        <p:txBody>
          <a:bodyPr/>
          <a:lstStyle/>
          <a:p>
            <a:r>
              <a:rPr lang="en-US" sz="2800" b="1" u="sng" dirty="0" smtClean="0"/>
              <a:t>Problem Domain: </a:t>
            </a:r>
            <a:r>
              <a:rPr lang="en-US" sz="2800" dirty="0" smtClean="0"/>
              <a:t>A description of the Business problem being solved, with no reference to any implementation.</a:t>
            </a:r>
          </a:p>
          <a:p>
            <a:r>
              <a:rPr lang="en-US" sz="2800" dirty="0" smtClean="0"/>
              <a:t>Requirements are initially too vague to create a solution in the Machine Domain</a:t>
            </a:r>
            <a:endParaRPr lang="en-US" sz="2800" dirty="0"/>
          </a:p>
        </p:txBody>
      </p:sp>
      <p:pic>
        <p:nvPicPr>
          <p:cNvPr id="28674" name="Picture 1" descr="C:\Users\jwyatt\Pictures\req_domai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00200"/>
            <a:ext cx="5073650" cy="22733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343400"/>
          </a:xfrm>
        </p:spPr>
        <p:txBody>
          <a:bodyPr/>
          <a:lstStyle/>
          <a:p>
            <a:r>
              <a:rPr lang="en-US" dirty="0" smtClean="0"/>
              <a:t>Requirements are written in natural language.</a:t>
            </a:r>
          </a:p>
          <a:p>
            <a:pPr lvl="1"/>
            <a:r>
              <a:rPr lang="en-US" dirty="0" smtClean="0"/>
              <a:t>Define the Business Needs. An IPO Chart is useful here.</a:t>
            </a:r>
          </a:p>
          <a:p>
            <a:pPr lvl="1"/>
            <a:r>
              <a:rPr lang="en-US" dirty="0" smtClean="0"/>
              <a:t>Write Use Cases. Describe the sequence of User interaction with the system.</a:t>
            </a:r>
          </a:p>
          <a:p>
            <a:pPr lvl="1"/>
            <a:r>
              <a:rPr lang="en-US" dirty="0" smtClean="0"/>
              <a:t>Flow Charts may be useful for showing the sequence of business operations at a high level.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572000"/>
          </a:xfrm>
        </p:spPr>
        <p:txBody>
          <a:bodyPr/>
          <a:lstStyle/>
          <a:p>
            <a:r>
              <a:rPr lang="en-US" sz="2400" dirty="0" smtClean="0"/>
              <a:t>Define the Actors (who interacts with the system).</a:t>
            </a:r>
          </a:p>
          <a:p>
            <a:r>
              <a:rPr lang="en-US" sz="2400" dirty="0" smtClean="0"/>
              <a:t>Define each business process performed by the Actors.</a:t>
            </a:r>
          </a:p>
          <a:p>
            <a:pPr lvl="1"/>
            <a:r>
              <a:rPr lang="en-US" sz="2400" b="1" u="sng" dirty="0" smtClean="0"/>
              <a:t>Actor: </a:t>
            </a:r>
            <a:r>
              <a:rPr lang="en-US" sz="2400" dirty="0" smtClean="0"/>
              <a:t>Instructor</a:t>
            </a:r>
          </a:p>
          <a:p>
            <a:pPr lvl="1"/>
            <a:r>
              <a:rPr lang="en-US" sz="2400" b="1" u="sng" dirty="0" smtClean="0"/>
              <a:t>Use Case 1: Enter Grade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Select Student         </a:t>
            </a:r>
            <a:br>
              <a:rPr lang="en-US" sz="2400" dirty="0" smtClean="0"/>
            </a:br>
            <a:r>
              <a:rPr lang="en-US" sz="2400" dirty="0" smtClean="0"/>
              <a:t>		Select Assignment</a:t>
            </a:r>
            <a:br>
              <a:rPr lang="en-US" sz="2400" dirty="0" smtClean="0"/>
            </a:br>
            <a:r>
              <a:rPr lang="en-US" sz="2400" dirty="0" smtClean="0"/>
              <a:t>		Enter Grade</a:t>
            </a:r>
          </a:p>
          <a:p>
            <a:pPr lvl="1"/>
            <a:r>
              <a:rPr lang="en-US" sz="2400" b="1" u="sng" dirty="0" smtClean="0"/>
              <a:t>Use Case 2: View Grades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	Select Student (or Select All)</a:t>
            </a:r>
            <a:br>
              <a:rPr lang="en-US" sz="2400" dirty="0" smtClean="0"/>
            </a:br>
            <a:r>
              <a:rPr lang="en-US" sz="2400" dirty="0" smtClean="0"/>
              <a:t>		View Grades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648200"/>
          </a:xfrm>
        </p:spPr>
        <p:txBody>
          <a:bodyPr/>
          <a:lstStyle/>
          <a:p>
            <a:r>
              <a:rPr lang="en-US" sz="2400" b="1" u="sng" dirty="0" smtClean="0"/>
              <a:t>Obligations: </a:t>
            </a:r>
            <a:r>
              <a:rPr lang="en-US" sz="2400" dirty="0" smtClean="0"/>
              <a:t>What MUST the system do to be acceptable?</a:t>
            </a:r>
          </a:p>
          <a:p>
            <a:pPr lvl="1"/>
            <a:r>
              <a:rPr lang="en-US" sz="2000" dirty="0" smtClean="0"/>
              <a:t>Example: Students can only be enrolled in classes for their major.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400" b="1" u="sng" dirty="0" smtClean="0"/>
              <a:t>Permissions: </a:t>
            </a:r>
            <a:r>
              <a:rPr lang="en-US" sz="2400" dirty="0" smtClean="0"/>
              <a:t>What behaviors are acceptable, but not required?</a:t>
            </a:r>
          </a:p>
          <a:p>
            <a:pPr lvl="1"/>
            <a:r>
              <a:rPr lang="en-US" sz="2000" dirty="0" smtClean="0"/>
              <a:t>Example: A student may or may not have an advisor.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400" b="1" u="sng" dirty="0" smtClean="0"/>
              <a:t>Prohibitions:</a:t>
            </a:r>
            <a:r>
              <a:rPr lang="en-US" sz="2400" dirty="0" smtClean="0"/>
              <a:t> What must the system NOT do – ever?</a:t>
            </a:r>
          </a:p>
          <a:p>
            <a:pPr lvl="1"/>
            <a:r>
              <a:rPr lang="en-US" sz="2000" dirty="0" smtClean="0"/>
              <a:t>Example: A Student’s grade must never be deleted.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5181600"/>
          </a:xfrm>
        </p:spPr>
        <p:txBody>
          <a:bodyPr/>
          <a:lstStyle/>
          <a:p>
            <a:r>
              <a:rPr lang="en-US" sz="2400" b="1" u="sng" dirty="0" smtClean="0"/>
              <a:t>Primary: </a:t>
            </a:r>
            <a:r>
              <a:rPr lang="en-US" sz="2400" dirty="0" smtClean="0"/>
              <a:t>Exists </a:t>
            </a:r>
            <a:r>
              <a:rPr lang="en-US" sz="2400" i="1" dirty="0" smtClean="0"/>
              <a:t>a priori </a:t>
            </a:r>
            <a:r>
              <a:rPr lang="en-US" sz="2400" dirty="0" smtClean="0"/>
              <a:t>of any system design.</a:t>
            </a:r>
          </a:p>
          <a:p>
            <a:pPr lvl="1"/>
            <a:r>
              <a:rPr lang="en-US" sz="2000" dirty="0" smtClean="0"/>
              <a:t>Exists even if no software ever exists.</a:t>
            </a:r>
          </a:p>
          <a:p>
            <a:pPr lvl="1"/>
            <a:r>
              <a:rPr lang="en-US" sz="2000" dirty="0" smtClean="0"/>
              <a:t>Example: Student Name, Student Address.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400" b="1" u="sng" dirty="0" smtClean="0"/>
              <a:t>Secondary: </a:t>
            </a:r>
            <a:r>
              <a:rPr lang="en-US" sz="2400" dirty="0" smtClean="0"/>
              <a:t>Exists as a direct result of a particular system design.</a:t>
            </a:r>
          </a:p>
          <a:p>
            <a:pPr lvl="1"/>
            <a:r>
              <a:rPr lang="en-US" sz="2000" dirty="0" smtClean="0"/>
              <a:t>Exists only because the software exists.</a:t>
            </a:r>
          </a:p>
          <a:p>
            <a:pPr lvl="1"/>
            <a:r>
              <a:rPr lang="en-US" sz="2000" dirty="0" smtClean="0"/>
              <a:t>Example: Student ID to act as primary key for the database.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400" b="1" u="sng" dirty="0" smtClean="0"/>
              <a:t>Control: </a:t>
            </a:r>
            <a:r>
              <a:rPr lang="en-US" sz="2400" dirty="0" smtClean="0"/>
              <a:t>Exists to operate and control the specific implementation.</a:t>
            </a:r>
          </a:p>
          <a:p>
            <a:pPr lvl="1"/>
            <a:r>
              <a:rPr lang="en-US" sz="2000" dirty="0" smtClean="0"/>
              <a:t>Exists because system is designed a certain way.</a:t>
            </a:r>
          </a:p>
          <a:p>
            <a:pPr lvl="1"/>
            <a:r>
              <a:rPr lang="en-US" sz="2000" dirty="0" smtClean="0"/>
              <a:t>Example: Tables to resolve many-to-many relationships.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About Data?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5105400"/>
          </a:xfrm>
        </p:spPr>
        <p:txBody>
          <a:bodyPr/>
          <a:lstStyle/>
          <a:p>
            <a:r>
              <a:rPr lang="en-US" dirty="0" smtClean="0"/>
              <a:t>Data: a value or values.</a:t>
            </a:r>
          </a:p>
          <a:p>
            <a:pPr lvl="1"/>
            <a:r>
              <a:rPr lang="en-US" dirty="0" smtClean="0"/>
              <a:t>23</a:t>
            </a:r>
          </a:p>
          <a:p>
            <a:pPr lvl="1"/>
            <a:r>
              <a:rPr lang="en-US" dirty="0" smtClean="0"/>
              <a:t>Aimless</a:t>
            </a:r>
          </a:p>
          <a:p>
            <a:r>
              <a:rPr lang="en-US" dirty="0" smtClean="0"/>
              <a:t>Semantic Meaning: it’s meaning to us.</a:t>
            </a:r>
          </a:p>
          <a:p>
            <a:pPr lvl="1"/>
            <a:r>
              <a:rPr lang="en-US" dirty="0" smtClean="0"/>
              <a:t>23 degrees centigrade outside.</a:t>
            </a:r>
          </a:p>
          <a:p>
            <a:pPr lvl="1"/>
            <a:r>
              <a:rPr lang="en-US" dirty="0" smtClean="0"/>
              <a:t>Aimless is how I’m feeling.</a:t>
            </a:r>
          </a:p>
          <a:p>
            <a:r>
              <a:rPr lang="en-US" dirty="0" smtClean="0"/>
              <a:t>Metadata: data about data.</a:t>
            </a:r>
          </a:p>
          <a:p>
            <a:pPr lvl="1"/>
            <a:r>
              <a:rPr lang="en-US" dirty="0" smtClean="0"/>
              <a:t>Temperature: integer, 32 bits.</a:t>
            </a:r>
          </a:p>
          <a:p>
            <a:pPr lvl="1"/>
            <a:r>
              <a:rPr lang="en-US" dirty="0" smtClean="0"/>
              <a:t>Mood: string of char[255].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572000"/>
          </a:xfrm>
        </p:spPr>
        <p:txBody>
          <a:bodyPr/>
          <a:lstStyle/>
          <a:p>
            <a:r>
              <a:rPr lang="en-US" sz="2800" dirty="0"/>
              <a:t>F</a:t>
            </a:r>
            <a:r>
              <a:rPr lang="en-US" sz="2800" dirty="0" smtClean="0"/>
              <a:t>ocuses on the decomposition of the system into logical objects and entities, which interact at interfaces.</a:t>
            </a:r>
          </a:p>
          <a:p>
            <a:r>
              <a:rPr lang="en-US" sz="2800" dirty="0" smtClean="0"/>
              <a:t>Any required algorithms that may be needed (such as data analysis algorithms).</a:t>
            </a:r>
          </a:p>
          <a:p>
            <a:r>
              <a:rPr lang="en-US" sz="2800" dirty="0" smtClean="0"/>
              <a:t>Details are at the logical algorithm level:</a:t>
            </a:r>
          </a:p>
          <a:p>
            <a:pPr lvl="1"/>
            <a:r>
              <a:rPr lang="en-US" sz="2400" dirty="0" err="1" smtClean="0"/>
              <a:t>Pseudocode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Flow Charts.</a:t>
            </a:r>
          </a:p>
          <a:p>
            <a:r>
              <a:rPr lang="en-US" sz="2800" dirty="0" smtClean="0"/>
              <a:t>ONLY after this view is ready can we start writing code!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umples">
  <a:themeElements>
    <a:clrScheme name="Office Theme 3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B2B2B2"/>
      </a:accent1>
      <a:accent2>
        <a:srgbClr val="808080"/>
      </a:accent2>
      <a:accent3>
        <a:srgbClr val="FFFFFF"/>
      </a:accent3>
      <a:accent4>
        <a:srgbClr val="000000"/>
      </a:accent4>
      <a:accent5>
        <a:srgbClr val="D5D5D5"/>
      </a:accent5>
      <a:accent6>
        <a:srgbClr val="737373"/>
      </a:accent6>
      <a:hlink>
        <a:srgbClr val="969696"/>
      </a:hlink>
      <a:folHlink>
        <a:srgbClr val="4D4D4D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458A"/>
        </a:dk1>
        <a:lt1>
          <a:srgbClr val="D7D6AE"/>
        </a:lt1>
        <a:dk2>
          <a:srgbClr val="000066"/>
        </a:dk2>
        <a:lt2>
          <a:srgbClr val="006666"/>
        </a:lt2>
        <a:accent1>
          <a:srgbClr val="007A77"/>
        </a:accent1>
        <a:accent2>
          <a:srgbClr val="005856"/>
        </a:accent2>
        <a:accent3>
          <a:srgbClr val="AAAAB8"/>
        </a:accent3>
        <a:accent4>
          <a:srgbClr val="B7B794"/>
        </a:accent4>
        <a:accent5>
          <a:srgbClr val="AABEBD"/>
        </a:accent5>
        <a:accent6>
          <a:srgbClr val="004F4D"/>
        </a:accent6>
        <a:hlink>
          <a:srgbClr val="A8A884"/>
        </a:hlink>
        <a:folHlink>
          <a:srgbClr val="867E5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66"/>
        </a:dk1>
        <a:lt1>
          <a:srgbClr val="FFFFFF"/>
        </a:lt1>
        <a:dk2>
          <a:srgbClr val="660066"/>
        </a:dk2>
        <a:lt2>
          <a:srgbClr val="FFFFCC"/>
        </a:lt2>
        <a:accent1>
          <a:srgbClr val="666699"/>
        </a:accent1>
        <a:accent2>
          <a:srgbClr val="000099"/>
        </a:accent2>
        <a:accent3>
          <a:srgbClr val="FFFFFF"/>
        </a:accent3>
        <a:accent4>
          <a:srgbClr val="000056"/>
        </a:accent4>
        <a:accent5>
          <a:srgbClr val="B8B8CA"/>
        </a:accent5>
        <a:accent6>
          <a:srgbClr val="00008A"/>
        </a:accent6>
        <a:hlink>
          <a:srgbClr val="006666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969696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3300"/>
        </a:dk1>
        <a:lt1>
          <a:srgbClr val="DBD0B9"/>
        </a:lt1>
        <a:dk2>
          <a:srgbClr val="09472B"/>
        </a:dk2>
        <a:lt2>
          <a:srgbClr val="A38955"/>
        </a:lt2>
        <a:accent1>
          <a:srgbClr val="B8A378"/>
        </a:accent1>
        <a:accent2>
          <a:srgbClr val="8E774A"/>
        </a:accent2>
        <a:accent3>
          <a:srgbClr val="AAB1AC"/>
        </a:accent3>
        <a:accent4>
          <a:srgbClr val="BBB19E"/>
        </a:accent4>
        <a:accent5>
          <a:srgbClr val="D8CEBE"/>
        </a:accent5>
        <a:accent6>
          <a:srgbClr val="806B42"/>
        </a:accent6>
        <a:hlink>
          <a:srgbClr val="A7A743"/>
        </a:hlink>
        <a:folHlink>
          <a:srgbClr val="91977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5F5F5F"/>
        </a:dk1>
        <a:lt1>
          <a:srgbClr val="DDDDDD"/>
        </a:lt1>
        <a:dk2>
          <a:srgbClr val="000000"/>
        </a:dk2>
        <a:lt2>
          <a:srgbClr val="5F5F5F"/>
        </a:lt2>
        <a:accent1>
          <a:srgbClr val="B2B2B2"/>
        </a:accent1>
        <a:accent2>
          <a:srgbClr val="808080"/>
        </a:accent2>
        <a:accent3>
          <a:srgbClr val="AAAAAA"/>
        </a:accent3>
        <a:accent4>
          <a:srgbClr val="BDBDBD"/>
        </a:accent4>
        <a:accent5>
          <a:srgbClr val="D5D5D5"/>
        </a:accent5>
        <a:accent6>
          <a:srgbClr val="737373"/>
        </a:accent6>
        <a:hlink>
          <a:srgbClr val="B2B2B2"/>
        </a:hlink>
        <a:folHlink>
          <a:srgbClr val="77777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Crumples</Template>
  <TotalTime>96</TotalTime>
  <Words>619</Words>
  <Application>Microsoft Office PowerPoint</Application>
  <PresentationFormat>On-screen Show 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Crumples</vt:lpstr>
      <vt:lpstr>Requirements and Design</vt:lpstr>
      <vt:lpstr>Five Levels of Viewing</vt:lpstr>
      <vt:lpstr>Enterprise View</vt:lpstr>
      <vt:lpstr>Enterprise View</vt:lpstr>
      <vt:lpstr>Use Cases</vt:lpstr>
      <vt:lpstr>Enterprise Policies</vt:lpstr>
      <vt:lpstr>Information View</vt:lpstr>
      <vt:lpstr>Data About Data?</vt:lpstr>
      <vt:lpstr>Computational View</vt:lpstr>
      <vt:lpstr>Engineering View</vt:lpstr>
      <vt:lpstr>Technology View</vt:lpstr>
      <vt:lpstr>Database Concepts</vt:lpstr>
      <vt:lpstr>Practical Application #1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and Design</dc:title>
  <dc:creator>John</dc:creator>
  <cp:lastModifiedBy>John</cp:lastModifiedBy>
  <cp:revision>23</cp:revision>
  <cp:lastPrinted>1601-01-01T00:00:00Z</cp:lastPrinted>
  <dcterms:created xsi:type="dcterms:W3CDTF">2014-06-04T16:15:10Z</dcterms:created>
  <dcterms:modified xsi:type="dcterms:W3CDTF">2014-08-03T16:37:48Z</dcterms:modified>
</cp:coreProperties>
</file>